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519" r:id="rId5"/>
    <p:sldId id="260" r:id="rId6"/>
    <p:sldId id="517" r:id="rId7"/>
    <p:sldId id="51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49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2715A-496F-4AA1-A3DD-02041BF34D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7F67CB-BABA-4695-B6FA-0B58E89549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FDD6A-F64B-4716-9CDA-E10830D17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42CDD9-6151-473A-A62A-472BF4F40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6F512-1028-43C8-A87F-943CC92C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55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3BBDB-BA88-476E-A70A-164FB324B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FEF6F-0180-46A3-A310-5C6B2CC84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B5C06-4443-4D02-B7C1-B65AF102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933B8-023C-4467-A85C-4E952043C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6E29A1-7CC7-49A3-B1D7-34A5D608B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675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8C9811-8A5B-4A36-894D-687945861A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89F871-74B1-45D1-84A3-2E7B8A2109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FD792-E9FE-4CEB-8823-010F835EC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E84B1-11E9-4FA6-85E8-B5A9281C0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579A-3931-4554-B5A8-A51D1EB93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05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C8240-7AC3-4324-9358-F91743B6E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C81264-33B3-46B9-A72C-D4A5F02D4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5E7DA-334C-49E9-BCD9-5FBD2F52B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6A83B5-99B7-46D6-8D6B-25ED7161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DFF67-FB0B-4AA0-A67B-4104D5E02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29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94741-49FA-4BA5-8040-E31A2EC51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594C74-77C5-434E-A61F-411D67055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410F1-5A5D-4D49-B8D0-ABC824A4E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8021E-20D6-4C54-92D4-F40063778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CABAD2-A48A-4F99-B04C-2873B70C9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586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78EEA-4D90-499D-A00D-F7DE861D2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C3284-379D-4583-B8C3-3D6CD4477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906F3-A267-42C0-94EB-EF396182F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A2F3D-7110-443E-8873-94A73E23C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F894B-8956-437E-A24C-3B7E98CDF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C4EDFD-1D63-4C7A-B082-9806C4ADD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20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BC2EC-4971-40B5-BA5D-A65A771B1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0009A1-A99A-4C39-8479-04DF82E10F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EEE50B-926F-4193-AB82-594ECE348E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B0F85A-4651-4BDD-B053-69445343A6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CBDE5D-5C55-456A-8639-843BCC90AD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9E9513-4C0D-4C6F-9026-0DD6B44FB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D501F8-E53A-4ECA-A841-B218F17DC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C807AF-541C-41D6-B54A-2677CCA57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39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95438-1946-4E85-B113-F445A6EBE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BBDE2B-1721-4C6D-BD1C-0F1BD9714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30E00B-D81F-494F-A292-A13D538E5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BFD855-0FDD-4A31-8989-C2184D27D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82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F0949F-AB14-4401-8C43-BD01A2E11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7A1DF8-FB46-4859-8B10-737B13337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024D4-DAAA-45A2-BD76-37748F776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8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83092-F223-4070-A51F-863E1B9FC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CD657-C0C1-4E27-BBE4-87652AADBC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A5B9F-AD67-4BD4-87F8-A0ADAAB014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382EF-C121-44FB-BD07-DACBA389D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3DF807-BA80-4851-A3CE-4DB34CA47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C67D8-2B10-4E89-9B64-D161C85F8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0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029A-A7DD-4CFF-AAE2-85798B4A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AE6B06-D9B5-4477-9CA4-10020B1D8A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4283B4-6272-4B19-A104-09F2C43F5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7ACDAB-7CC0-48B0-A429-9AD4FC583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7F6982-046F-471F-9F61-CD909E190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A3D43D-AE06-49CC-8DC4-E833F463B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03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785B85-C6B4-434B-8A84-BF8C64D18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B5F6D-83B3-4150-B30E-C35A78D72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E7901-3C56-4879-A53B-25CD06BC36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776E-AA87-46AA-BFBC-2746CC80DD05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670C2-FC2D-4180-A0E1-1571432BA8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A92C9-3E60-4433-9059-121F2B169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5163E-75D1-4547-8E7D-E7666534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5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82518-240C-4356-9A35-0FAB1BA65A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On SA1 requirements enumeration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C4A00E-83DB-4728-87A3-6C67F23809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Qualcomm, LG Electronics, Ericsson, Deutsche Telekom, Nokia, </a:t>
            </a:r>
            <a:br>
              <a:rPr lang="en-US" dirty="0"/>
            </a:br>
            <a:r>
              <a:rPr lang="en-US" dirty="0"/>
              <a:t>Nokia Shanghai Bell, Intel Corporation, Verizon Wireless UK Ltd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3B0BA4-318C-403A-AB8D-79B3548CA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851" y="382588"/>
            <a:ext cx="94345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</a:rPr>
              <a:t>TSG SA Meeting #90 (e-meeting)					SP-201112</a:t>
            </a:r>
            <a:endParaRPr lang="en-US" altLang="en-US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</a:rPr>
              <a:t>8-14 December 2020, Electronic meeting</a:t>
            </a:r>
            <a:endParaRPr lang="en-US" altLang="en-US" sz="1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92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1B18C-EEFB-484B-A283-44D269994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and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DEECE5-C55C-4AF1-889F-35EE5BFB7A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document refers to the SA </a:t>
            </a:r>
            <a:r>
              <a:rPr lang="en-US" altLang="en-US" sz="2800" dirty="0"/>
              <a:t>moderated E-Mail discussion held on the SA reflector on </a:t>
            </a:r>
            <a:r>
              <a:rPr lang="en-US" altLang="en-US" dirty="0"/>
              <a:t>SA1 TS requirements enumeration</a:t>
            </a:r>
            <a:r>
              <a:rPr lang="en-US" altLang="en-US" sz="2800" dirty="0"/>
              <a:t>, and the proposed Way Forward submitted to SA in SP-200926 (*)</a:t>
            </a:r>
          </a:p>
          <a:p>
            <a:pPr lvl="1"/>
            <a:r>
              <a:rPr lang="en-US" dirty="0"/>
              <a:t>(*) shown in Annex, for reference</a:t>
            </a:r>
          </a:p>
          <a:p>
            <a:endParaRPr lang="en-US" dirty="0"/>
          </a:p>
          <a:p>
            <a:r>
              <a:rPr lang="en-US" dirty="0"/>
              <a:t>This document proposes modification to the suggested Way Forward, based on the preference </a:t>
            </a:r>
            <a:r>
              <a:rPr lang="en-US" dirty="0">
                <a:solidFill>
                  <a:srgbClr val="0070C0"/>
                </a:solidFill>
              </a:rPr>
              <a:t>NOT to define any recommendation or practice/rule on how SA1 requirements numbering should be used, </a:t>
            </a:r>
            <a:r>
              <a:rPr lang="en-US">
                <a:solidFill>
                  <a:srgbClr val="0070C0"/>
                </a:solidFill>
              </a:rPr>
              <a:t>and referencing by </a:t>
            </a:r>
            <a:r>
              <a:rPr lang="en-US" dirty="0">
                <a:solidFill>
                  <a:srgbClr val="0070C0"/>
                </a:solidFill>
              </a:rPr>
              <a:t>other 3GPP WGs.</a:t>
            </a:r>
          </a:p>
        </p:txBody>
      </p:sp>
    </p:spTree>
    <p:extLst>
      <p:ext uri="{BB962C8B-B14F-4D97-AF65-F5344CB8AC3E}">
        <p14:creationId xmlns:p14="http://schemas.microsoft.com/office/powerpoint/2010/main" val="1924101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D0646-0A37-46D1-A0BD-1AF0E9200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Modified</a:t>
            </a:r>
            <a:r>
              <a:rPr lang="en-US" dirty="0"/>
              <a:t> Way forward Proposal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F33EE-065F-441C-9172-9D86EC794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16491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en-US" dirty="0"/>
              <a:t>We don’t see the need for detailed guidelines listed in SP-200926 slide 5, especially on req# referencing in stage-2/3 SIDs/WIDs; instead, we propose the following: </a:t>
            </a:r>
            <a:endParaRPr lang="en-US" altLang="en-US" sz="2400" dirty="0"/>
          </a:p>
          <a:p>
            <a:pPr marL="360363" indent="-360363"/>
            <a:r>
              <a:rPr lang="en-US" altLang="en-US" sz="2400" i="1" dirty="0">
                <a:solidFill>
                  <a:srgbClr val="0070C0"/>
                </a:solidFill>
              </a:rPr>
              <a:t>It is up to SA1 to discuss/decide whether stage-1 requirement enumeration should be added and to which specs, starting from Rel-18 (Rel-17 effort limited to proposed CR to TS 22.261 and TS 22.104). </a:t>
            </a:r>
          </a:p>
          <a:p>
            <a:pPr marL="360363" indent="-360363">
              <a:lnSpc>
                <a:spcPct val="100000"/>
              </a:lnSpc>
            </a:pPr>
            <a:r>
              <a:rPr lang="en-US" altLang="en-US" sz="2400" i="1" dirty="0">
                <a:solidFill>
                  <a:srgbClr val="0070C0"/>
                </a:solidFill>
              </a:rPr>
              <a:t>The use and referencing of enumerated SA1 requirements by other WGs (in their SIDs/WIDs) should remain optional. It should continue to be based on company contribution. </a:t>
            </a:r>
          </a:p>
          <a:p>
            <a:pPr marL="360363" indent="-360363">
              <a:lnSpc>
                <a:spcPct val="100000"/>
              </a:lnSpc>
            </a:pPr>
            <a:r>
              <a:rPr lang="en-US" altLang="en-US" sz="2400" i="1" dirty="0">
                <a:solidFill>
                  <a:srgbClr val="0070C0"/>
                </a:solidFill>
              </a:rPr>
              <a:t>No new 3GPP working procedure should be introduced that requires formal introduction of mapping/tracking/consistency checks of SA1 requirements by other WGs (in their SIDs/WIDs).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072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D0646-0A37-46D1-A0BD-1AF0E9200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Modified</a:t>
            </a:r>
            <a:r>
              <a:rPr lang="en-US" dirty="0"/>
              <a:t> Way forward Proposal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F33EE-065F-441C-9172-9D86EC794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1649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We do not see the need to continue discussion on the SA reflector, especially on cross-referencing from other groups, as suggested in SP-200926 (slide 6)</a:t>
            </a:r>
          </a:p>
          <a:p>
            <a:pPr marL="0" indent="0">
              <a:buNone/>
            </a:pPr>
            <a:r>
              <a:rPr lang="en-US" altLang="en-US" dirty="0"/>
              <a:t>Instead we suggest to: </a:t>
            </a:r>
          </a:p>
          <a:p>
            <a:r>
              <a:rPr lang="en-US" altLang="en-US" sz="2400" i="1" dirty="0">
                <a:solidFill>
                  <a:srgbClr val="0070C0"/>
                </a:solidFill>
              </a:rPr>
              <a:t>let SA1 continue discussing the two proposed CRs (to 22.261 and 22.104) and few open issues on requirement numbering details (e.g. related to KPI tables, req addition/deletion, exceptions/notes etc.)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726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39E4E-F568-4CAC-B36E-5294BF960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F466B-3C81-464A-9529-216748875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57235"/>
            <a:ext cx="10515600" cy="311972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Way Forward submitted in </a:t>
            </a:r>
            <a:r>
              <a:rPr lang="en-US" altLang="en-US" sz="2800" dirty="0"/>
              <a:t>SP-200926</a:t>
            </a:r>
          </a:p>
          <a:p>
            <a:pPr marL="0" indent="0" algn="ctr">
              <a:buNone/>
            </a:pPr>
            <a:r>
              <a:rPr lang="en-US" dirty="0"/>
              <a:t>(slides 5 &amp; 6)</a:t>
            </a:r>
          </a:p>
        </p:txBody>
      </p:sp>
    </p:spTree>
    <p:extLst>
      <p:ext uri="{BB962C8B-B14F-4D97-AF65-F5344CB8AC3E}">
        <p14:creationId xmlns:p14="http://schemas.microsoft.com/office/powerpoint/2010/main" val="2067699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E89F929-ED0E-442D-B069-0F5897445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3" y="315913"/>
            <a:ext cx="10515600" cy="1325562"/>
          </a:xfrm>
        </p:spPr>
        <p:txBody>
          <a:bodyPr/>
          <a:lstStyle/>
          <a:p>
            <a:r>
              <a:rPr lang="en-US" altLang="en-US" dirty="0"/>
              <a:t>Proposed Way Forward (1/2)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8B7D07F-E335-43E7-A526-732CCCADB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475" y="1738313"/>
            <a:ext cx="11809413" cy="4351337"/>
          </a:xfrm>
        </p:spPr>
        <p:txBody>
          <a:bodyPr>
            <a:normAutofit lnSpcReduction="10000"/>
          </a:bodyPr>
          <a:lstStyle/>
          <a:p>
            <a:pPr marL="360363" indent="-360363"/>
            <a:r>
              <a:rPr lang="en-US" altLang="en-US" sz="2000" dirty="0"/>
              <a:t>The SA1 agreed CRs on this issue which were postponed in SA#89-e will be re-submitted to SA#90-e.</a:t>
            </a:r>
          </a:p>
          <a:p>
            <a:pPr marL="360363" indent="-360363"/>
            <a:r>
              <a:rPr lang="en-US" altLang="en-US" sz="2000" dirty="0"/>
              <a:t>The enumeration numbering scheme is release independent.</a:t>
            </a:r>
          </a:p>
          <a:p>
            <a:pPr marL="360363" indent="-360363"/>
            <a:r>
              <a:rPr lang="en-US" altLang="en-US" sz="2000" dirty="0"/>
              <a:t>The enumeration of requirements starts from Rel-17 on for a selected set of SA1 specifications / features. </a:t>
            </a:r>
          </a:p>
          <a:p>
            <a:pPr marL="360363" indent="-360363"/>
            <a:r>
              <a:rPr lang="en-US" altLang="en-US" sz="2000" dirty="0"/>
              <a:t>For Rel-18 the enumeration may be extended to more, possibly all new requirements – this is left to SA1.</a:t>
            </a:r>
          </a:p>
          <a:p>
            <a:pPr marL="360363" indent="-360363"/>
            <a:r>
              <a:rPr lang="en-US" altLang="en-US" sz="2000" dirty="0"/>
              <a:t>Working Groups working on stage 2 for the related requirements, should reference these requirements numbers on the related Work Item / Study Item sheets in the Objective section.</a:t>
            </a:r>
          </a:p>
          <a:p>
            <a:pPr marL="360363" indent="-360363"/>
            <a:r>
              <a:rPr lang="en-US" altLang="en-US" sz="2000" dirty="0"/>
              <a:t>The referencing of SA1 requirements on stage 2 WIDs is purely informal, i.e. no additional work can be derived from this. Also a WID cannot be delayed due to a not listed requirements number. </a:t>
            </a:r>
          </a:p>
          <a:p>
            <a:pPr marL="360363" indent="-360363"/>
            <a:r>
              <a:rPr lang="en-US" altLang="en-US" sz="2000" dirty="0"/>
              <a:t>The listed requirements on a stage 2 WID cannot be used for consistency checks or similar checks.</a:t>
            </a:r>
          </a:p>
          <a:p>
            <a:pPr marL="360363" indent="-360363"/>
            <a:r>
              <a:rPr lang="en-US" altLang="en-US" sz="2000" dirty="0"/>
              <a:t>Stage 2 WIDs don’t need to be revised due to changes to the referenced requirements (best effort).</a:t>
            </a:r>
          </a:p>
          <a:p>
            <a:pPr marL="360363" indent="-360363"/>
            <a:r>
              <a:rPr lang="en-US" altLang="en-US" sz="2000" dirty="0"/>
              <a:t>If requirements on SA1 level are deleted then those need to be voided (in accordance with the handling of enumerated items as described in the drafting rules).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637B7759-79C2-4E1D-9D8F-5032A00B3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375" y="265113"/>
            <a:ext cx="10515600" cy="1325562"/>
          </a:xfrm>
        </p:spPr>
        <p:txBody>
          <a:bodyPr/>
          <a:lstStyle/>
          <a:p>
            <a:r>
              <a:rPr lang="en-US" altLang="en-US"/>
              <a:t>Proposed Way Forward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E297E-E0CD-433A-BE07-E2C157734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475" y="1738313"/>
            <a:ext cx="11809413" cy="4351337"/>
          </a:xfrm>
        </p:spPr>
        <p:txBody>
          <a:bodyPr/>
          <a:lstStyle/>
          <a:p>
            <a:pPr marL="447675" indent="-447675">
              <a:defRPr/>
            </a:pPr>
            <a:r>
              <a:rPr lang="en-US" sz="2400" dirty="0"/>
              <a:t>The general discussion on requirements cross-referencing from other groups as well as improvements to this initial process will be kept open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on the 3GPP mail reflector. This includes that</a:t>
            </a:r>
          </a:p>
          <a:p>
            <a:pPr lvl="1">
              <a:defRPr/>
            </a:pPr>
            <a:r>
              <a:rPr lang="en-US" sz="2000" dirty="0"/>
              <a:t>Groups highlight extra workload due to this mechanism or if the mechanism is not practicable for reasons currently not foreseen;</a:t>
            </a:r>
            <a:endParaRPr lang="en-US" dirty="0"/>
          </a:p>
          <a:p>
            <a:pPr lvl="1">
              <a:defRPr/>
            </a:pPr>
            <a:r>
              <a:rPr lang="en-US" sz="2000" dirty="0"/>
              <a:t>Whether it would be useful and practicable to cross-reference SA1 requirement numbers also in e.g. stage 2 specifications. </a:t>
            </a:r>
            <a:endParaRPr lang="en-US" dirty="0"/>
          </a:p>
          <a:p>
            <a:pPr lvl="1">
              <a:defRPr/>
            </a:pPr>
            <a:r>
              <a:rPr lang="en-US" sz="2000" dirty="0"/>
              <a:t>How requirements from other WGs could be cross-referenced, if a need is seen for this.</a:t>
            </a:r>
            <a:endParaRPr lang="en-US" dirty="0"/>
          </a:p>
          <a:p>
            <a:pPr lvl="1">
              <a:defRPr/>
            </a:pPr>
            <a:r>
              <a:rPr lang="en-US" sz="2000" dirty="0"/>
              <a:t>If this mechanism should be extended to all future new SA1 requirements.</a:t>
            </a:r>
          </a:p>
          <a:p>
            <a:pPr lvl="1">
              <a:defRPr/>
            </a:pPr>
            <a:r>
              <a:rPr lang="en-US" sz="2000" dirty="0"/>
              <a:t>Additionally: whether a more general cross-referencing of requirements </a:t>
            </a:r>
            <a:r>
              <a:rPr lang="en-US" sz="2000" i="1" dirty="0"/>
              <a:t>at the end of the release</a:t>
            </a:r>
            <a:r>
              <a:rPr lang="en-US" sz="2000" dirty="0"/>
              <a:t>, e.g. in the work item summaries, would be useful. </a:t>
            </a:r>
          </a:p>
          <a:p>
            <a:pPr marL="0" indent="0">
              <a:buFontTx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714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On SA1 requirements enumeration</vt:lpstr>
      <vt:lpstr>Background and Scope</vt:lpstr>
      <vt:lpstr>Modified Way forward Proposal (1/2)</vt:lpstr>
      <vt:lpstr>Modified Way forward Proposal (2/2)</vt:lpstr>
      <vt:lpstr>Annex</vt:lpstr>
      <vt:lpstr>Proposed Way Forward (1/2)</vt:lpstr>
      <vt:lpstr>Proposed Way Forward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(SA1) requirements enumeration</dc:title>
  <dc:creator>Francesco Pica</dc:creator>
  <cp:lastModifiedBy>Francesco Pica</cp:lastModifiedBy>
  <cp:revision>21</cp:revision>
  <dcterms:created xsi:type="dcterms:W3CDTF">2020-12-01T19:32:41Z</dcterms:created>
  <dcterms:modified xsi:type="dcterms:W3CDTF">2020-12-02T20:47:35Z</dcterms:modified>
</cp:coreProperties>
</file>